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72" r:id="rId1"/>
    <p:sldMasterId id="2147483684" r:id="rId2"/>
  </p:sldMasterIdLst>
  <p:notesMasterIdLst>
    <p:notesMasterId r:id="rId7"/>
  </p:notesMasterIdLst>
  <p:sldIdLst>
    <p:sldId id="256" r:id="rId3"/>
    <p:sldId id="257" r:id="rId4"/>
    <p:sldId id="579" r:id="rId5"/>
    <p:sldId id="581" r:id="rId6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15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FF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0" autoAdjust="0"/>
    <p:restoredTop sz="94660"/>
  </p:normalViewPr>
  <p:slideViewPr>
    <p:cSldViewPr snapToGrid="0">
      <p:cViewPr varScale="1">
        <p:scale>
          <a:sx n="96" d="100"/>
          <a:sy n="96" d="100"/>
        </p:scale>
        <p:origin x="205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CDC20-8196-4320-81BE-8E46E83CE743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402F4-1E48-4A38-B958-88998DE5EB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794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A402F4-1E48-4A38-B958-88998DE5EBA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7758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154316-7F19-D35B-9D1E-1D6FA397C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C7767F1-7A7A-B24F-CBDA-0796847E87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BF5CEA9-06A0-0AEA-A1AF-36CBA13E00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FC17FA-76E5-584E-8BAA-370F66554A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A402F4-1E48-4A38-B958-88998DE5EBA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683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221288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DF9583-6DAC-4077-AE26-1891FF072407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E934C03B-6F2F-EA6A-785C-9D2873B32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93" y="101600"/>
            <a:ext cx="8167334" cy="360363"/>
          </a:xfrm>
          <a:prstGeom prst="rect">
            <a:avLst/>
          </a:prstGeom>
        </p:spPr>
        <p:txBody>
          <a:bodyPr/>
          <a:lstStyle/>
          <a:p>
            <a:endParaRPr lang="ja-JP" altLang="en-US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893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B8DC0"/>
          </a:solidFill>
          <a:ln>
            <a:noFill/>
          </a:ln>
          <a:effectLst/>
        </p:spPr>
        <p:txBody>
          <a:bodyPr wrap="none" anchor="ctr"/>
          <a:lstStyle>
            <a:lvl1pPr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481263"/>
            <a:ext cx="82296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13785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547688"/>
          </a:xfrm>
          <a:prstGeom prst="rect">
            <a:avLst/>
          </a:prstGeom>
          <a:solidFill>
            <a:srgbClr val="3B8DC0"/>
          </a:solidFill>
          <a:ln>
            <a:noFill/>
          </a:ln>
          <a:effectLst/>
        </p:spPr>
        <p:txBody>
          <a:bodyPr wrap="none" anchor="ctr"/>
          <a:lstStyle>
            <a:lvl1pPr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ctr"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lang="ja-JP" altLang="en-US"/>
          </a:p>
        </p:txBody>
      </p:sp>
      <p:sp>
        <p:nvSpPr>
          <p:cNvPr id="4894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61987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ＭＳ Ｐゴシック" panose="020B0600070205080204" pitchFamily="50" charset="-128"/>
              </a:defRPr>
            </a:lvl1pPr>
          </a:lstStyle>
          <a:p>
            <a:fld id="{162DFDDD-1017-4DF4-8797-63B2AD1A76C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8466138" y="130175"/>
            <a:ext cx="495300" cy="304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>
            <a:lvl1pPr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fld id="{DBCA39EF-EF7E-4578-8E68-E1BAF40651E6}" type="slidenum">
              <a:rPr lang="en-US" altLang="ja-JP" sz="14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pPr algn="ctr"/>
              <a:t>‹#›</a:t>
            </a:fld>
            <a:endParaRPr lang="en-US" altLang="ja-JP" sz="14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7132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0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000" b="1">
          <a:solidFill>
            <a:schemeClr val="bg1"/>
          </a:solidFill>
          <a:latin typeface="ＭＳ ゴシック" panose="020B0609070205080204" pitchFamily="49" charset="-128"/>
          <a:ea typeface="ＭＳ ゴシック" panose="020B0609070205080204" pitchFamily="49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yuden.co.jp/td_service_wheeling_retail_application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Network_Sc_battery@kyudentd.co.j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Network_Sc_1@kyudentd.co.j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A2389E-09F0-0364-A3F2-E1EB7FD009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9237" y="514993"/>
            <a:ext cx="9144000" cy="2387600"/>
          </a:xfrm>
        </p:spPr>
        <p:txBody>
          <a:bodyPr anchor="ctr" anchorCtr="0"/>
          <a:lstStyle/>
          <a:p>
            <a:r>
              <a:rPr kumimoji="1" lang="ja-JP" altLang="en-US" sz="4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蓄電池特措適用に伴う</a:t>
            </a:r>
            <a:br>
              <a:rPr kumimoji="1" lang="en-US" altLang="ja-JP" sz="4000" dirty="0">
                <a:latin typeface="Yu Gothic UI" panose="020B0500000000000000" pitchFamily="50" charset="-128"/>
                <a:ea typeface="Yu Gothic UI" panose="020B0500000000000000" pitchFamily="50" charset="-128"/>
              </a:rPr>
            </a:br>
            <a:r>
              <a:rPr kumimoji="1" lang="ja-JP" altLang="en-US" sz="4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「接続供給」側のお申込みについて</a:t>
            </a:r>
            <a:br>
              <a:rPr kumimoji="1" lang="en-US" altLang="ja-JP" sz="4000" dirty="0">
                <a:latin typeface="Yu Gothic UI" panose="020B0500000000000000" pitchFamily="50" charset="-128"/>
                <a:ea typeface="Yu Gothic UI" panose="020B0500000000000000" pitchFamily="50" charset="-128"/>
              </a:rPr>
            </a:br>
            <a:r>
              <a:rPr kumimoji="1" lang="ja-JP" altLang="en-US" sz="4000" dirty="0">
                <a:latin typeface="Yu Gothic UI" panose="020B0500000000000000" pitchFamily="50" charset="-128"/>
                <a:ea typeface="Yu Gothic UI" panose="020B0500000000000000" pitchFamily="50" charset="-128"/>
              </a:rPr>
              <a:t>（ご案内）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BC23B5D-38D4-DDFC-954F-E0E825DA9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8839" y="4731026"/>
            <a:ext cx="5726321" cy="1117517"/>
          </a:xfrm>
        </p:spPr>
        <p:txBody>
          <a:bodyPr anchor="ctr" anchorCtr="0"/>
          <a:lstStyle/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２０２６年４月</a:t>
            </a:r>
            <a:endParaRPr kumimoji="1"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九州電力送配電株式会社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電力契約本部　ネットワークサービスセンター</a:t>
            </a:r>
          </a:p>
        </p:txBody>
      </p:sp>
    </p:spTree>
    <p:extLst>
      <p:ext uri="{BB962C8B-B14F-4D97-AF65-F5344CB8AC3E}">
        <p14:creationId xmlns:p14="http://schemas.microsoft.com/office/powerpoint/2010/main" val="2812861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61BFB3B-47F9-FF91-CB9F-1530F1246572}"/>
              </a:ext>
            </a:extLst>
          </p:cNvPr>
          <p:cNvSpPr txBox="1"/>
          <p:nvPr/>
        </p:nvSpPr>
        <p:spPr>
          <a:xfrm>
            <a:off x="246993" y="746234"/>
            <a:ext cx="8650014" cy="3518225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180000" tIns="180000" rIns="180000" bIns="180000" rtlCol="0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■蓄電池特措適用に伴う「接続供給」側については、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小売電気事業者さま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からのお申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込みが必要となります。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■ただし、工事に長期間要し、入札等で小売電気事業者決定前に工事着工しないと供給開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始希望日に間に合わないなどの理由の場合は、直接、需要者さま等からお申込み可とし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ております。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その場合、小売電気事業者さまが決定次第、供給開始前までに小売電気事業者さまより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改めてお申込みをいただく必要があります。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既設太陽光発電所への蓄電池併設については、小売電気事業者さまからのみお申込み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可能です</a:t>
            </a:r>
            <a:endParaRPr lang="en-US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タイトル 3">
            <a:extLst>
              <a:ext uri="{FF2B5EF4-FFF2-40B4-BE49-F238E27FC236}">
                <a16:creationId xmlns:a16="http://schemas.microsoft.com/office/drawing/2014/main" id="{5896B440-7FEF-C0A3-CFDA-24E19225A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93" y="101600"/>
            <a:ext cx="8167334" cy="360363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　はじめに</a:t>
            </a:r>
          </a:p>
        </p:txBody>
      </p:sp>
    </p:spTree>
    <p:extLst>
      <p:ext uri="{BB962C8B-B14F-4D97-AF65-F5344CB8AC3E}">
        <p14:creationId xmlns:p14="http://schemas.microsoft.com/office/powerpoint/2010/main" val="3391669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3">
            <a:extLst>
              <a:ext uri="{FF2B5EF4-FFF2-40B4-BE49-F238E27FC236}">
                <a16:creationId xmlns:a16="http://schemas.microsoft.com/office/drawing/2014/main" id="{ABAED3B1-8F81-F196-9772-BC4204F40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93" y="101600"/>
            <a:ext cx="8167334" cy="360363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　お申込みについて①</a:t>
            </a:r>
          </a:p>
        </p:txBody>
      </p:sp>
      <p:graphicFrame>
        <p:nvGraphicFramePr>
          <p:cNvPr id="2" name="表 4">
            <a:extLst>
              <a:ext uri="{FF2B5EF4-FFF2-40B4-BE49-F238E27FC236}">
                <a16:creationId xmlns:a16="http://schemas.microsoft.com/office/drawing/2014/main" id="{EE2457FA-600E-567A-E514-E993DE148B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59997"/>
              </p:ext>
            </p:extLst>
          </p:nvPr>
        </p:nvGraphicFramePr>
        <p:xfrm>
          <a:off x="246993" y="1157967"/>
          <a:ext cx="8653562" cy="460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19315747"/>
                    </a:ext>
                  </a:extLst>
                </a:gridCol>
                <a:gridCol w="1820581">
                  <a:extLst>
                    <a:ext uri="{9D8B030D-6E8A-4147-A177-3AD203B41FA5}">
                      <a16:colId xmlns:a16="http://schemas.microsoft.com/office/drawing/2014/main" val="2487423381"/>
                    </a:ext>
                  </a:extLst>
                </a:gridCol>
                <a:gridCol w="3289852">
                  <a:extLst>
                    <a:ext uri="{9D8B030D-6E8A-4147-A177-3AD203B41FA5}">
                      <a16:colId xmlns:a16="http://schemas.microsoft.com/office/drawing/2014/main" val="1574657766"/>
                    </a:ext>
                  </a:extLst>
                </a:gridCol>
                <a:gridCol w="3255129">
                  <a:extLst>
                    <a:ext uri="{9D8B030D-6E8A-4147-A177-3AD203B41FA5}">
                      <a16:colId xmlns:a16="http://schemas.microsoft.com/office/drawing/2014/main" val="521591479"/>
                    </a:ext>
                  </a:extLst>
                </a:gridCol>
              </a:tblGrid>
              <a:tr h="2799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№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ご提出書類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所定様式</a:t>
                      </a:r>
                    </a:p>
                  </a:txBody>
                  <a:tcPr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283802"/>
                  </a:ext>
                </a:extLst>
              </a:tr>
              <a:tr h="6201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u="non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接続供給兼基本契約申込書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・鑑　</a:t>
                      </a:r>
                      <a:r>
                        <a:rPr kumimoji="1" lang="en-US" altLang="ja-JP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押印要</a:t>
                      </a:r>
                      <a:endParaRPr kumimoji="1" lang="en-US" altLang="ja-JP" sz="13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・別紙</a:t>
                      </a:r>
                      <a:endParaRPr kumimoji="1" lang="ja-JP" altLang="en-US" sz="1300" strike="sngStrike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弊社ＨＰよりダウンロードください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  <a:hlinkClick r:id="rId3"/>
                        </a:rPr>
                        <a:t>https://www.kyuden.co.jp/td_service_wheeling_retail_application.html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0704196"/>
                  </a:ext>
                </a:extLst>
              </a:tr>
              <a:tr h="6201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u="non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電力使用申込書</a:t>
                      </a:r>
                      <a:endParaRPr kumimoji="1" lang="en-US" altLang="ja-JP" sz="1300" u="non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・１号表　</a:t>
                      </a:r>
                      <a:r>
                        <a:rPr kumimoji="1" lang="en-US" altLang="ja-JP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押印要</a:t>
                      </a:r>
                      <a:endParaRPr kumimoji="1" lang="en-US" altLang="ja-JP" sz="13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・２号表（受電設備、負荷設備一覧）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・単線結線図および平面図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別添の所定様式をご使用ください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3418906"/>
                  </a:ext>
                </a:extLst>
              </a:tr>
              <a:tr h="4410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u="none" strike="noStrik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揚水等損失率の</a:t>
                      </a:r>
                      <a:endParaRPr kumimoji="1" lang="en-US" altLang="ja-JP" sz="1300" u="none" strike="noStrike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300" u="none" strike="noStrik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算出について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・鑑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・計算書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4975112"/>
                  </a:ext>
                </a:extLst>
              </a:tr>
              <a:tr h="44100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u="none" strike="noStrik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蓄電池設備の特別措置に関する確認書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ー</a:t>
                      </a: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0373157"/>
                  </a:ext>
                </a:extLst>
              </a:tr>
              <a:tr h="11576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u="none" strike="noStrik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蓄電池の早期連系追加対策（充電制限）を前提とした同意書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充電制限契約を前提とした申込の場合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のみご提出いただきます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充電制限契約対象でない地点において</a:t>
                      </a:r>
                      <a:endParaRPr kumimoji="1" lang="en-US" altLang="ja-JP" sz="13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ご提出いただくことで早期連系できる</a:t>
                      </a:r>
                      <a:endParaRPr kumimoji="1" lang="en-US" altLang="ja-JP" sz="13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ものではございませんので、対象地点</a:t>
                      </a:r>
                      <a:endParaRPr kumimoji="1" lang="en-US" altLang="ja-JP" sz="13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以外の申込時はご提出不要です</a:t>
                      </a:r>
                      <a:endParaRPr kumimoji="1" lang="en-US" altLang="ja-JP" sz="13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7600001"/>
                  </a:ext>
                </a:extLst>
              </a:tr>
              <a:tr h="6628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</a:t>
                      </a:r>
                      <a:endParaRPr kumimoji="1" lang="en-US" altLang="ja-JP" sz="13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u="none" strike="noStrike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その他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パルス仕様書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en-US" altLang="ja-JP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接続供給兼基本契約申込書（別紙）の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パルス提供要否「要」の場合のみ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－</a:t>
                      </a:r>
                      <a:endParaRPr kumimoji="1" lang="en-US" altLang="ja-JP" sz="13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3198498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E522F3-00D7-98B2-B2E5-F37FBB3B8288}"/>
              </a:ext>
            </a:extLst>
          </p:cNvPr>
          <p:cNvSpPr txBox="1"/>
          <p:nvPr/>
        </p:nvSpPr>
        <p:spPr>
          <a:xfrm>
            <a:off x="246993" y="5878757"/>
            <a:ext cx="8173717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その他、検討・協議に必要な書類がございましたら、上記必須書類と合わせてご提出ください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記載要領については、別添の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記載例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に掲載しております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不備等で再提出いただく際は、ご提出が必要な書類一式を改めてご提出ください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5185D0A-360A-F8E7-1648-92AE5F8A7020}"/>
              </a:ext>
            </a:extLst>
          </p:cNvPr>
          <p:cNvSpPr txBox="1"/>
          <p:nvPr/>
        </p:nvSpPr>
        <p:spPr>
          <a:xfrm>
            <a:off x="246993" y="696702"/>
            <a:ext cx="2526023" cy="338554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ご提出書類（必須書類）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73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EA26E0-2950-7AB5-4D00-C885EC82A4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3">
            <a:extLst>
              <a:ext uri="{FF2B5EF4-FFF2-40B4-BE49-F238E27FC236}">
                <a16:creationId xmlns:a16="http://schemas.microsoft.com/office/drawing/2014/main" id="{AE39B255-411B-C762-55C3-68A3A6A65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93" y="101600"/>
            <a:ext cx="8167334" cy="360363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　お申込みについて②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2D349C6-9840-7F44-7D24-919BC5AF490C}"/>
              </a:ext>
            </a:extLst>
          </p:cNvPr>
          <p:cNvSpPr txBox="1"/>
          <p:nvPr/>
        </p:nvSpPr>
        <p:spPr>
          <a:xfrm>
            <a:off x="246993" y="1124940"/>
            <a:ext cx="8529259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■メールの件名に「申込内容」および「管理番号（新設のみ）」をご記載のうえ、電子データを以下のメール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アドレスへ送付ください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Network_Sc_battery@kyudentd.co.jp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記載例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（例１）系統用蓄電池の接続側申込（新設）：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2XXXX</a:t>
            </a: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（例２）系統用蓄電池の接続側申込（スイッチング）　　　など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押印のある書類はＰＤＦにて送付ください（書面の郵送は不要です）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本アドレスは系統用蓄電池の</a:t>
            </a:r>
            <a:r>
              <a:rPr lang="en-US" altLang="ja-JP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『</a:t>
            </a:r>
            <a:r>
              <a:rPr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接続側（充電側）</a:t>
            </a:r>
            <a:r>
              <a:rPr lang="en-US" altLang="ja-JP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』</a:t>
            </a:r>
            <a:r>
              <a:rPr lang="ja-JP" altLang="en-US" sz="13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申込専用のアドレスとなります</a:t>
            </a:r>
            <a:endParaRPr lang="en-US" altLang="ja-JP" sz="13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6CDA76F-893B-F61D-A8E1-A004B581B184}"/>
              </a:ext>
            </a:extLst>
          </p:cNvPr>
          <p:cNvSpPr txBox="1"/>
          <p:nvPr/>
        </p:nvSpPr>
        <p:spPr>
          <a:xfrm>
            <a:off x="246994" y="680709"/>
            <a:ext cx="1711016" cy="338554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ご提出方法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E852F3B-E21D-608B-8000-3612C1914427}"/>
              </a:ext>
            </a:extLst>
          </p:cNvPr>
          <p:cNvSpPr txBox="1"/>
          <p:nvPr/>
        </p:nvSpPr>
        <p:spPr>
          <a:xfrm>
            <a:off x="246995" y="3638056"/>
            <a:ext cx="1711016" cy="338554"/>
          </a:xfrm>
          <a:prstGeom prst="rect">
            <a:avLst/>
          </a:prstGeom>
          <a:solidFill>
            <a:schemeClr val="accent5">
              <a:lumMod val="9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>
              <a:spcBef>
                <a:spcPts val="600"/>
              </a:spcBef>
            </a:pP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その他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31368D1-5891-0FE2-53CF-26F5C4FE14F4}"/>
              </a:ext>
            </a:extLst>
          </p:cNvPr>
          <p:cNvSpPr txBox="1"/>
          <p:nvPr/>
        </p:nvSpPr>
        <p:spPr>
          <a:xfrm>
            <a:off x="246993" y="4095851"/>
            <a:ext cx="8173717" cy="2508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■書類受領後、確認までに１～２週間程度要する場合がございますので、お早めにご提出ください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お問合せはメールにてお願いいたします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ご連絡をいただいた順に確認のうえ回答させていただきます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お電話でのお問合せや進捗確認は承っておりませんので、予めご了承ください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■需給調整市場参入に伴うお申込みの場合は、地点追加申込前に予め「需給調整市場用の事業者コード手続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き」が必要です。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「需給調整市場用の事業者コード手続き」と「地点追加申込」は分けてご提出ください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（「需給調整市場用の事業者コード手続き」申請先：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  <a:hlinkClick r:id="rId3"/>
              </a:rPr>
              <a:t> 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  <a:hlinkClick r:id="rId4"/>
              </a:rPr>
              <a:t>Network_Sc_1@kyudentd.co.jp</a:t>
            </a:r>
            <a: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4608384"/>
      </p:ext>
    </p:extLst>
  </p:cSld>
  <p:clrMapOvr>
    <a:masterClrMapping/>
  </p:clrMapOvr>
</p:sld>
</file>

<file path=ppt/theme/theme1.xml><?xml version="1.0" encoding="utf-8"?>
<a:theme xmlns:a="http://schemas.openxmlformats.org/drawingml/2006/main" name="間紙">
  <a:themeElements>
    <a:clrScheme name="間紙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間紙">
      <a:majorFont>
        <a:latin typeface="ＭＳ ゴシック"/>
        <a:ea typeface="ＭＳ 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間紙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間紙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間紙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間紙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間紙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間紙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間紙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間紙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間紙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間紙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間紙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間紙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本文">
  <a:themeElements>
    <a:clrScheme name="1_本文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本文">
      <a:majorFont>
        <a:latin typeface="ＭＳ ゴシック"/>
        <a:ea typeface="ＭＳ ゴシック"/>
        <a:cs typeface=""/>
      </a:majorFont>
      <a:minorFont>
        <a:latin typeface="ＭＳ ゴシック"/>
        <a:ea typeface="ＭＳ 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1_本文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本文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本文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本文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本文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本文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本文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本文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本文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本文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本文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本文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中給説明資料</Template>
  <TotalTime>129</TotalTime>
  <Words>683</Words>
  <Application>Microsoft Office PowerPoint</Application>
  <PresentationFormat>画面に合わせる (4:3)</PresentationFormat>
  <Paragraphs>79</Paragraphs>
  <Slides>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2" baseType="lpstr">
      <vt:lpstr>ＭＳ Ｐゴシック</vt:lpstr>
      <vt:lpstr>ＭＳ ゴシック</vt:lpstr>
      <vt:lpstr>Yu Gothic UI</vt:lpstr>
      <vt:lpstr>メイリオ</vt:lpstr>
      <vt:lpstr>游ゴシック</vt:lpstr>
      <vt:lpstr>Arial</vt:lpstr>
      <vt:lpstr>間紙</vt:lpstr>
      <vt:lpstr>1_本文</vt:lpstr>
      <vt:lpstr>蓄電池特措適用に伴う 「接続供給」側のお申込みについて （ご案内）</vt:lpstr>
      <vt:lpstr>１　はじめに</vt:lpstr>
      <vt:lpstr>２　お申込みについて①</vt:lpstr>
      <vt:lpstr>２　お申込みについて②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舌間　淳生</cp:lastModifiedBy>
  <cp:revision>6</cp:revision>
  <dcterms:created xsi:type="dcterms:W3CDTF">2026-02-16T23:48:28Z</dcterms:created>
  <dcterms:modified xsi:type="dcterms:W3CDTF">2026-04-06T08:59:52Z</dcterms:modified>
</cp:coreProperties>
</file>