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A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1" autoAdjust="0"/>
    <p:restoredTop sz="94660"/>
  </p:normalViewPr>
  <p:slideViewPr>
    <p:cSldViewPr snapToGrid="0">
      <p:cViewPr varScale="1">
        <p:scale>
          <a:sx n="98" d="100"/>
          <a:sy n="98" d="100"/>
        </p:scale>
        <p:origin x="144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6F7684-7589-3CC0-95EA-8F6393722D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4F7735-0486-6F43-7FD7-FD7A3EE5AF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9162A-1CF5-4CD5-83F2-EF7E3FD7EA1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37B6CD-C360-2A6F-BADA-36EA6A56A2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D9548E-6C9F-C4B5-6BB1-3D0C74CEB4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D6C55-E41B-4DC0-8368-1912AD40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1012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FF0CE-0E4D-4416-BC7C-C1D277AE86E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35AE5-76E0-4BDB-B5F2-623091BD0A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7488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C72C67-E39D-F260-28A4-B2EA5AD87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30FE8B2-338B-2B43-9708-1808523C2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0F55ED-684B-E7D6-EB0D-1065D8247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77AF67-3DD3-2DBA-A9BE-CC0B830D1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A04F95-FD4C-4262-861D-D842AF3F4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87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0DE7BF-363B-4CA8-19F6-6ECFF6F69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361116-B16F-30F8-E3B4-EECF5071B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56F99B-DA58-89B7-517E-56E5D4C25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9ADB5F-1722-EE6E-A5F3-627BFAE3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F92E8D-9DA4-F429-F80A-C21FBCFAF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99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803A37C-231F-22BF-0600-1D0271BC4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568889-DD46-A212-6167-CCF171898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B38E08-1963-3772-40A4-B440F930B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6AED13-6F34-F42A-2820-BC0D35F3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9868F3-BA2A-6AA1-A482-28EBE63E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34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56EBE-3466-B66B-D067-79FA9F01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37FFDF-EA75-2B62-3FD4-C9291730A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6D82F9-143C-3236-FDD1-318DAB4F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8E6430-2026-B7E3-1323-537EF2D45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096F60-8247-DD3E-43F4-718E11560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26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632305-9947-BAEB-1598-A56261D03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B14AB3-8F4A-8C43-B992-86BA4A244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3BD98E-3BA3-72A3-55E4-00FE6941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362A4B-2936-A8F6-E49F-2EEB2149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B587CB-206C-C0BE-3928-F80EC8A6A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96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19CA27-F6A5-B08C-2591-BB768F43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094AE3-C6C6-A7CA-2AB3-578370D35D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E93B8B8-1480-31C5-1B0C-7B9A93E85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E88BD7-C875-0331-D3E4-B2182B4AD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7B7C81-CC56-9CF4-62A0-7A8C7F0D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3D6FFD-EC96-9FB3-F186-0CD964922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38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265A25-49DB-BB9B-B098-686B8332A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9FEEC24-C795-73A5-BA50-CC8243211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D955E1B-61B5-7189-4958-69BC3FE1A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9382B25-9D7E-0CF5-1427-614ADA3F6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92C4752-D8DA-7E61-8272-7BF47203FB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C680873-8E1F-1A41-1587-BB7DA66A9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9ED436-918B-E9D9-2124-7E11B9696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2CA78C3-DCA7-BE32-4B64-0E6A6460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840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0218D2-23C7-2BB0-C126-280E1C30E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F45A3E-B21D-5585-EE4F-4778DF70F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EAEFE0-0234-0061-9721-DA49D502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DF59DA5-4564-77FC-1CD7-90DB9D5A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00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C764E9E-2A16-ACAF-22B9-2CF687AA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9D9F53B-839B-14FA-B1BA-6D311187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449527-3B58-6617-8382-6D389173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03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760C3-69A9-3813-CECF-A842BD60E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716007-3371-6ECA-8B0F-D39DB29B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80F22F-8E1D-90DB-558B-824CE1136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D932088-E054-BF58-A472-6BF54F34D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003D97-80FB-A1F8-52FE-83116FEC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200899-4B45-7F08-2678-BF73927BC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711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AE9A69-8E02-C4A0-C4ED-BC4B77373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F566337-C80E-C6A0-4047-4FD728AC6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E57E01-4F1B-4D89-5E5F-CF9CAF290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ADF831-5017-D1AE-4954-DC1E052BC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BC7424-376C-5157-ED84-A5B9F195C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19425B-835F-EDA1-7775-EE3088480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93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E52FC6C-72B1-DF43-E73D-59D28D8EF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460FD6-64A6-E179-382F-CE3629E03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B8E883-3F19-E840-6221-13B5C12E3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3BBCAD-34D6-E961-431E-9A4C51CA3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E6BAC1-695E-D0BA-0C3B-804A17D3E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D011F8B-E9E5-1BB2-F22F-7EAC581B328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83263" y="6642100"/>
            <a:ext cx="6540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ja-JP" alt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37943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71AB57-83EB-8852-5461-C14FEF54CB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揚水等損失率の算出について</a:t>
            </a:r>
            <a:br>
              <a:rPr kumimoji="1" lang="en-US" altLang="ja-JP" sz="4000" dirty="0"/>
            </a:br>
            <a:endParaRPr kumimoji="1" lang="ja-JP" altLang="en-US" sz="40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3229EA-AE4B-82F0-4E6A-11C132F00D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kumimoji="1" lang="en-US" altLang="ja-JP" dirty="0"/>
          </a:p>
          <a:p>
            <a:r>
              <a:rPr lang="ja-JP" altLang="en-US" dirty="0"/>
              <a:t>（　　　　　　　　　　）</a:t>
            </a:r>
            <a:endParaRPr lang="en-US" altLang="ja-JP" dirty="0"/>
          </a:p>
          <a:p>
            <a:r>
              <a:rPr kumimoji="1" lang="en-US" altLang="ja-JP" dirty="0"/>
              <a:t>202X</a:t>
            </a:r>
            <a:r>
              <a:rPr kumimoji="1" lang="ja-JP" altLang="en-US" dirty="0"/>
              <a:t>年 </a:t>
            </a:r>
            <a:r>
              <a:rPr kumimoji="1" lang="en-US" altLang="ja-JP" dirty="0"/>
              <a:t>XX</a:t>
            </a:r>
            <a:r>
              <a:rPr lang="ja-JP" altLang="en-US" dirty="0"/>
              <a:t>月 </a:t>
            </a:r>
            <a:r>
              <a:rPr lang="en-US" altLang="ja-JP" dirty="0"/>
              <a:t>XX</a:t>
            </a:r>
            <a:r>
              <a:rPr lang="ja-JP" altLang="en-US" dirty="0"/>
              <a:t>日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77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2CC8B8-9EAF-CEFE-3872-82ED79687F50}"/>
              </a:ext>
            </a:extLst>
          </p:cNvPr>
          <p:cNvSpPr txBox="1"/>
          <p:nvPr/>
        </p:nvSpPr>
        <p:spPr>
          <a:xfrm>
            <a:off x="1859754" y="165579"/>
            <a:ext cx="2676524" cy="37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>
              <a:lnSpc>
                <a:spcPct val="107000"/>
              </a:lnSpc>
              <a:spcAft>
                <a:spcPts val="800"/>
              </a:spcAft>
            </a:pPr>
            <a:r>
              <a:rPr lang="ja-JP" altLang="ja-JP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１．</a:t>
            </a:r>
            <a:r>
              <a:rPr lang="ja-JP" altLang="en-US" b="1" u="sng" kern="100" dirty="0">
                <a:solidFill>
                  <a:srgbClr val="000000"/>
                </a:solidFill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各設備</a:t>
            </a:r>
            <a:r>
              <a:rPr lang="ja-JP" altLang="en-US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パラメータ</a:t>
            </a:r>
            <a:endParaRPr lang="ja-JP" altLang="ja-JP" sz="1400" u="sng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5F829A-A07D-A9B9-4727-F8F022F5C974}"/>
              </a:ext>
            </a:extLst>
          </p:cNvPr>
          <p:cNvSpPr txBox="1"/>
          <p:nvPr/>
        </p:nvSpPr>
        <p:spPr>
          <a:xfrm>
            <a:off x="7619999" y="183521"/>
            <a:ext cx="2676525" cy="37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>
              <a:lnSpc>
                <a:spcPct val="107000"/>
              </a:lnSpc>
              <a:spcAft>
                <a:spcPts val="800"/>
              </a:spcAft>
            </a:pPr>
            <a:r>
              <a:rPr lang="en-US" altLang="ja-JP" sz="1800" b="1" u="sng" kern="100" dirty="0">
                <a:solidFill>
                  <a:srgbClr val="000000"/>
                </a:solidFill>
                <a:effectLst/>
                <a:latin typeface="Yu Gothic UI" panose="020B0500000000000000" pitchFamily="50" charset="-128"/>
                <a:ea typeface="Calibri" panose="020F0502020204030204" pitchFamily="34" charset="0"/>
                <a:cs typeface="Yu Gothic UI" panose="020B0500000000000000" pitchFamily="50" charset="-128"/>
              </a:rPr>
              <a:t>2</a:t>
            </a:r>
            <a:r>
              <a:rPr lang="ja-JP" altLang="ja-JP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．</a:t>
            </a:r>
            <a:r>
              <a:rPr lang="ja-JP" altLang="en-US" b="1" u="sng" kern="100" dirty="0">
                <a:solidFill>
                  <a:srgbClr val="000000"/>
                </a:solidFill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算出方法について</a:t>
            </a:r>
            <a:endParaRPr lang="ja-JP" altLang="ja-JP" sz="1400" u="sng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6AA91CE-8005-369B-A459-5E2A73138217}"/>
              </a:ext>
            </a:extLst>
          </p:cNvPr>
          <p:cNvSpPr txBox="1"/>
          <p:nvPr/>
        </p:nvSpPr>
        <p:spPr>
          <a:xfrm>
            <a:off x="6316741" y="5771065"/>
            <a:ext cx="5283039" cy="770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b="1" kern="100" dirty="0">
                <a:solidFill>
                  <a:srgbClr val="FF0000"/>
                </a:solidFill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揚水等損失率（１－⑫</a:t>
            </a:r>
            <a:r>
              <a:rPr lang="en-US" altLang="ja-JP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kW/①kW</a:t>
            </a:r>
            <a:r>
              <a:rPr lang="ja-JP" altLang="ja-JP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）</a:t>
            </a:r>
            <a:endParaRPr lang="en-US" altLang="ja-JP" sz="18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Yu Gothic UI" panose="020B0500000000000000" pitchFamily="50" charset="-128"/>
              <a:cs typeface="Yu Gothic UI" panose="020B0500000000000000" pitchFamily="50" charset="-128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　　　　　＝１－（　　</a:t>
            </a:r>
            <a:r>
              <a:rPr lang="en-US" altLang="ja-JP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/</a:t>
            </a:r>
            <a:r>
              <a:rPr lang="ja-JP" altLang="en-US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　　）≒　　</a:t>
            </a:r>
            <a:r>
              <a:rPr lang="en-US" altLang="ja-JP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[%]</a:t>
            </a:r>
            <a:endParaRPr lang="ja-JP" altLang="ja-JP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C9849423-7AD1-37B8-5500-B917573D55F7}"/>
              </a:ext>
            </a:extLst>
          </p:cNvPr>
          <p:cNvSpPr/>
          <p:nvPr/>
        </p:nvSpPr>
        <p:spPr>
          <a:xfrm>
            <a:off x="423865" y="85724"/>
            <a:ext cx="5476870" cy="66747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9F5DA178-0FCB-C948-EA04-CFABE53A4224}"/>
              </a:ext>
            </a:extLst>
          </p:cNvPr>
          <p:cNvSpPr/>
          <p:nvPr/>
        </p:nvSpPr>
        <p:spPr>
          <a:xfrm>
            <a:off x="6224593" y="85725"/>
            <a:ext cx="5476870" cy="48818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F53A122B-F19E-C189-BAEB-AC168B164A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094993"/>
              </p:ext>
            </p:extLst>
          </p:nvPr>
        </p:nvGraphicFramePr>
        <p:xfrm>
          <a:off x="765074" y="1170016"/>
          <a:ext cx="4651658" cy="1801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863">
                  <a:extLst>
                    <a:ext uri="{9D8B030D-6E8A-4147-A177-3AD203B41FA5}">
                      <a16:colId xmlns:a16="http://schemas.microsoft.com/office/drawing/2014/main" val="4015037935"/>
                    </a:ext>
                  </a:extLst>
                </a:gridCol>
                <a:gridCol w="1606104">
                  <a:extLst>
                    <a:ext uri="{9D8B030D-6E8A-4147-A177-3AD203B41FA5}">
                      <a16:colId xmlns:a16="http://schemas.microsoft.com/office/drawing/2014/main" val="2180705752"/>
                    </a:ext>
                  </a:extLst>
                </a:gridCol>
                <a:gridCol w="1014381">
                  <a:extLst>
                    <a:ext uri="{9D8B030D-6E8A-4147-A177-3AD203B41FA5}">
                      <a16:colId xmlns:a16="http://schemas.microsoft.com/office/drawing/2014/main" val="4000014139"/>
                    </a:ext>
                  </a:extLst>
                </a:gridCol>
                <a:gridCol w="1724310">
                  <a:extLst>
                    <a:ext uri="{9D8B030D-6E8A-4147-A177-3AD203B41FA5}">
                      <a16:colId xmlns:a16="http://schemas.microsoft.com/office/drawing/2014/main" val="1840656031"/>
                    </a:ext>
                  </a:extLst>
                </a:gridCol>
              </a:tblGrid>
              <a:tr h="57893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ja-JP" sz="1100" kern="100" dirty="0">
                          <a:effectLst/>
                        </a:rPr>
                        <a:t>部位</a:t>
                      </a: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ja-JP" altLang="en-US" sz="1100" kern="100" dirty="0">
                          <a:effectLst/>
                        </a:rPr>
                        <a:t>ロス率</a:t>
                      </a:r>
                      <a:endParaRPr lang="en-US" altLang="ja-JP" sz="1100" kern="100" dirty="0">
                        <a:effectLst/>
                      </a:endParaRPr>
                    </a:p>
                    <a:p>
                      <a:pPr marR="1905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altLang="ja-JP" sz="1100" kern="100" dirty="0">
                          <a:effectLst/>
                        </a:rPr>
                        <a:t>[%]</a:t>
                      </a: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ja-JP" altLang="en-US" sz="1100" kern="100" dirty="0">
                          <a:effectLst/>
                        </a:rPr>
                        <a:t>内部負荷消費</a:t>
                      </a:r>
                      <a:r>
                        <a:rPr lang="en-US" altLang="ja-JP" sz="1100" kern="100" dirty="0">
                          <a:effectLst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</a:rPr>
                        <a:t>想定</a:t>
                      </a:r>
                      <a:r>
                        <a:rPr lang="en-US" altLang="ja-JP" sz="1100" kern="100" dirty="0">
                          <a:effectLst/>
                        </a:rPr>
                        <a:t>)</a:t>
                      </a:r>
                    </a:p>
                    <a:p>
                      <a:pPr marL="1651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altLang="ja-JP" sz="1100" kern="100" dirty="0">
                          <a:effectLst/>
                        </a:rPr>
                        <a:t>[kW]</a:t>
                      </a: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3533271596"/>
                  </a:ext>
                </a:extLst>
              </a:tr>
              <a:tr h="2213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alt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267584389"/>
                  </a:ext>
                </a:extLst>
              </a:tr>
              <a:tr h="2213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790832394"/>
                  </a:ext>
                </a:extLst>
              </a:tr>
              <a:tr h="2213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1710206675"/>
                  </a:ext>
                </a:extLst>
              </a:tr>
              <a:tr h="2263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1531941295"/>
                  </a:ext>
                </a:extLst>
              </a:tr>
              <a:tr h="332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3305127043"/>
                  </a:ext>
                </a:extLst>
              </a:tr>
            </a:tbl>
          </a:graphicData>
        </a:graphic>
      </p:graphicFrame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292584B1-E793-3878-923C-2D7766588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199947"/>
              </p:ext>
            </p:extLst>
          </p:nvPr>
        </p:nvGraphicFramePr>
        <p:xfrm>
          <a:off x="8622614" y="746691"/>
          <a:ext cx="2833680" cy="3835193"/>
        </p:xfrm>
        <a:graphic>
          <a:graphicData uri="http://schemas.openxmlformats.org/drawingml/2006/table">
            <a:tbl>
              <a:tblPr/>
              <a:tblGrid>
                <a:gridCol w="708420">
                  <a:extLst>
                    <a:ext uri="{9D8B030D-6E8A-4147-A177-3AD203B41FA5}">
                      <a16:colId xmlns:a16="http://schemas.microsoft.com/office/drawing/2014/main" val="77819416"/>
                    </a:ext>
                  </a:extLst>
                </a:gridCol>
                <a:gridCol w="708420">
                  <a:extLst>
                    <a:ext uri="{9D8B030D-6E8A-4147-A177-3AD203B41FA5}">
                      <a16:colId xmlns:a16="http://schemas.microsoft.com/office/drawing/2014/main" val="1087607447"/>
                    </a:ext>
                  </a:extLst>
                </a:gridCol>
                <a:gridCol w="708420">
                  <a:extLst>
                    <a:ext uri="{9D8B030D-6E8A-4147-A177-3AD203B41FA5}">
                      <a16:colId xmlns:a16="http://schemas.microsoft.com/office/drawing/2014/main" val="2850437089"/>
                    </a:ext>
                  </a:extLst>
                </a:gridCol>
                <a:gridCol w="708420">
                  <a:extLst>
                    <a:ext uri="{9D8B030D-6E8A-4147-A177-3AD203B41FA5}">
                      <a16:colId xmlns:a16="http://schemas.microsoft.com/office/drawing/2014/main" val="2248678347"/>
                    </a:ext>
                  </a:extLst>
                </a:gridCol>
              </a:tblGrid>
              <a:tr h="2861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ロス率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(kW)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備考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997020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105760"/>
                  </a:ext>
                </a:extLst>
              </a:tr>
              <a:tr h="32555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②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3163092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③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997623"/>
                  </a:ext>
                </a:extLst>
              </a:tr>
              <a:tr h="3723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④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7979728"/>
                  </a:ext>
                </a:extLst>
              </a:tr>
              <a:tr h="27620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⑤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8168891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⑥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0940804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⑦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7235008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⑧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7464627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⑨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1294782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⑩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8743113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⑪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9228787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⑫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81776"/>
                  </a:ext>
                </a:extLst>
              </a:tr>
            </a:tbl>
          </a:graphicData>
        </a:graphic>
      </p:graphicFrame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820203A-2BAF-0191-EF0D-7746B0632A36}"/>
              </a:ext>
            </a:extLst>
          </p:cNvPr>
          <p:cNvSpPr txBox="1"/>
          <p:nvPr/>
        </p:nvSpPr>
        <p:spPr>
          <a:xfrm>
            <a:off x="596375" y="704764"/>
            <a:ext cx="3833011" cy="37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〇施設名称：当該名称を記載ください</a:t>
            </a:r>
            <a:endParaRPr lang="ja-JP" altLang="ja-JP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CAEF90E3-48DF-455F-0941-F8288C7E1C37}"/>
              </a:ext>
            </a:extLst>
          </p:cNvPr>
          <p:cNvSpPr/>
          <p:nvPr/>
        </p:nvSpPr>
        <p:spPr>
          <a:xfrm>
            <a:off x="6236228" y="5174292"/>
            <a:ext cx="5476870" cy="158619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56E0A862-65B4-481E-28F2-C3A04FB0852E}"/>
              </a:ext>
            </a:extLst>
          </p:cNvPr>
          <p:cNvSpPr txBox="1"/>
          <p:nvPr/>
        </p:nvSpPr>
        <p:spPr>
          <a:xfrm>
            <a:off x="7634713" y="5267502"/>
            <a:ext cx="2676525" cy="37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>
              <a:lnSpc>
                <a:spcPct val="107000"/>
              </a:lnSpc>
              <a:spcAft>
                <a:spcPts val="800"/>
              </a:spcAft>
            </a:pPr>
            <a:r>
              <a:rPr lang="en-US" altLang="ja-JP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3</a:t>
            </a:r>
            <a:r>
              <a:rPr lang="ja-JP" altLang="ja-JP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．</a:t>
            </a:r>
            <a:r>
              <a:rPr lang="ja-JP" altLang="en-US" b="1" u="sng" kern="100" dirty="0">
                <a:solidFill>
                  <a:srgbClr val="000000"/>
                </a:solidFill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揚水等損失率</a:t>
            </a:r>
            <a:endParaRPr lang="ja-JP" altLang="ja-JP" sz="1400" u="sng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EA0367CA-7D94-7F3B-F6F5-A3884691DC8B}"/>
              </a:ext>
            </a:extLst>
          </p:cNvPr>
          <p:cNvGrpSpPr/>
          <p:nvPr/>
        </p:nvGrpSpPr>
        <p:grpSpPr>
          <a:xfrm>
            <a:off x="6396126" y="704764"/>
            <a:ext cx="2422693" cy="3851215"/>
            <a:chOff x="6470316" y="1134340"/>
            <a:chExt cx="2203444" cy="3786137"/>
          </a:xfrm>
        </p:grpSpPr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E185FCCE-BB90-68E8-AE4F-83B977F14EAD}"/>
                </a:ext>
              </a:extLst>
            </p:cNvPr>
            <p:cNvSpPr txBox="1"/>
            <p:nvPr/>
          </p:nvSpPr>
          <p:spPr>
            <a:xfrm>
              <a:off x="7538433" y="1153980"/>
              <a:ext cx="700692" cy="2317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放電</a:t>
              </a:r>
              <a:endParaRPr lang="ja-JP" altLang="ja-JP" sz="9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B6346B56-5126-CA4F-F31B-2C5C191D47EE}"/>
                </a:ext>
              </a:extLst>
            </p:cNvPr>
            <p:cNvSpPr/>
            <p:nvPr/>
          </p:nvSpPr>
          <p:spPr>
            <a:xfrm>
              <a:off x="6481336" y="1900585"/>
              <a:ext cx="1828800" cy="4484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</a:rPr>
                <a:t>主変圧器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8645BC8-DDD5-AC19-B7C6-A8345EEBAB0C}"/>
                </a:ext>
              </a:extLst>
            </p:cNvPr>
            <p:cNvSpPr/>
            <p:nvPr/>
          </p:nvSpPr>
          <p:spPr>
            <a:xfrm>
              <a:off x="6481336" y="2750540"/>
              <a:ext cx="1828800" cy="4484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</a:rPr>
                <a:t>昇降変圧器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5BFD58D5-86C5-AAE8-10E6-B8D2D6896C12}"/>
                </a:ext>
              </a:extLst>
            </p:cNvPr>
            <p:cNvSpPr/>
            <p:nvPr/>
          </p:nvSpPr>
          <p:spPr>
            <a:xfrm>
              <a:off x="6481335" y="3593803"/>
              <a:ext cx="1828800" cy="4484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900" dirty="0">
                  <a:solidFill>
                    <a:schemeClr val="tx1"/>
                  </a:solidFill>
                </a:rPr>
                <a:t>PCS</a:t>
              </a:r>
              <a:endParaRPr kumimoji="1" lang="ja-JP" altLang="en-US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26E2DBEB-4112-81C3-84CA-928823BBE1F0}"/>
                </a:ext>
              </a:extLst>
            </p:cNvPr>
            <p:cNvCxnSpPr/>
            <p:nvPr/>
          </p:nvCxnSpPr>
          <p:spPr>
            <a:xfrm>
              <a:off x="6872785" y="2348986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25CDF7BF-5C91-25F1-289B-6E0FFC98473C}"/>
                </a:ext>
              </a:extLst>
            </p:cNvPr>
            <p:cNvCxnSpPr/>
            <p:nvPr/>
          </p:nvCxnSpPr>
          <p:spPr>
            <a:xfrm>
              <a:off x="6872785" y="3198942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080253E1-141C-C2CF-4BBF-68B6080F3E26}"/>
                </a:ext>
              </a:extLst>
            </p:cNvPr>
            <p:cNvCxnSpPr/>
            <p:nvPr/>
          </p:nvCxnSpPr>
          <p:spPr>
            <a:xfrm>
              <a:off x="7878930" y="2348986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960066B4-348F-BADA-B475-8583E5FB2D65}"/>
                </a:ext>
              </a:extLst>
            </p:cNvPr>
            <p:cNvCxnSpPr/>
            <p:nvPr/>
          </p:nvCxnSpPr>
          <p:spPr>
            <a:xfrm>
              <a:off x="7878930" y="3192250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矢印コネクタ 19">
              <a:extLst>
                <a:ext uri="{FF2B5EF4-FFF2-40B4-BE49-F238E27FC236}">
                  <a16:creationId xmlns:a16="http://schemas.microsoft.com/office/drawing/2014/main" id="{C1210893-6E3F-E036-0071-6E17215DD3ED}"/>
                </a:ext>
              </a:extLst>
            </p:cNvPr>
            <p:cNvCxnSpPr>
              <a:cxnSpLocks/>
            </p:cNvCxnSpPr>
            <p:nvPr/>
          </p:nvCxnSpPr>
          <p:spPr>
            <a:xfrm>
              <a:off x="6878901" y="1499031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2CF6F29C-CC8F-CDE2-4991-207ED70C4DAF}"/>
                </a:ext>
              </a:extLst>
            </p:cNvPr>
            <p:cNvCxnSpPr/>
            <p:nvPr/>
          </p:nvCxnSpPr>
          <p:spPr>
            <a:xfrm>
              <a:off x="7878930" y="1499031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63606A40-8D2C-0DAD-D1ED-294F03C873AD}"/>
                </a:ext>
              </a:extLst>
            </p:cNvPr>
            <p:cNvCxnSpPr>
              <a:cxnSpLocks/>
            </p:cNvCxnSpPr>
            <p:nvPr/>
          </p:nvCxnSpPr>
          <p:spPr>
            <a:xfrm>
              <a:off x="6878901" y="2549763"/>
              <a:ext cx="324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>
              <a:extLst>
                <a:ext uri="{FF2B5EF4-FFF2-40B4-BE49-F238E27FC236}">
                  <a16:creationId xmlns:a16="http://schemas.microsoft.com/office/drawing/2014/main" id="{F3F5E558-EB25-EBD8-A339-8EA442243597}"/>
                </a:ext>
              </a:extLst>
            </p:cNvPr>
            <p:cNvCxnSpPr>
              <a:cxnSpLocks/>
            </p:cNvCxnSpPr>
            <p:nvPr/>
          </p:nvCxnSpPr>
          <p:spPr>
            <a:xfrm>
              <a:off x="7878930" y="2549763"/>
              <a:ext cx="324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AF10B2FE-2F43-0A93-919A-9A0CCA63A2B0}"/>
                </a:ext>
              </a:extLst>
            </p:cNvPr>
            <p:cNvSpPr txBox="1"/>
            <p:nvPr/>
          </p:nvSpPr>
          <p:spPr>
            <a:xfrm>
              <a:off x="6509904" y="3171738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Yu Gothic UI" panose="020B0500000000000000" pitchFamily="50" charset="-128"/>
                </a:rPr>
                <a:t>④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EAB25B66-C5F8-5CB4-040D-1B152CA85DC7}"/>
                </a:ext>
              </a:extLst>
            </p:cNvPr>
            <p:cNvSpPr txBox="1"/>
            <p:nvPr/>
          </p:nvSpPr>
          <p:spPr>
            <a:xfrm>
              <a:off x="6549365" y="1152898"/>
              <a:ext cx="700692" cy="379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充電</a:t>
              </a:r>
              <a:r>
                <a:rPr lang="ja-JP" altLang="en-US" sz="9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（</a:t>
              </a:r>
              <a:r>
                <a:rPr lang="en-US" altLang="ja-JP" sz="9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100%</a:t>
              </a:r>
              <a:r>
                <a:rPr lang="ja-JP" altLang="en-US" sz="9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）</a:t>
              </a:r>
              <a:endParaRPr lang="ja-JP" altLang="ja-JP" sz="9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29865E91-569E-EF80-2C4E-C2E9F5B44757}"/>
                </a:ext>
              </a:extLst>
            </p:cNvPr>
            <p:cNvSpPr txBox="1"/>
            <p:nvPr/>
          </p:nvSpPr>
          <p:spPr>
            <a:xfrm>
              <a:off x="6814861" y="1134340"/>
              <a:ext cx="371743" cy="2643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Yu Gothic UI" panose="020B0500000000000000" pitchFamily="50" charset="-128"/>
                  <a:cs typeface="Yu Gothic UI" panose="020B0500000000000000" pitchFamily="50" charset="-128"/>
                </a:rPr>
                <a:t>①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31D8FE71-A5EE-CED9-5069-3409DDC2D361}"/>
                </a:ext>
              </a:extLst>
            </p:cNvPr>
            <p:cNvSpPr txBox="1"/>
            <p:nvPr/>
          </p:nvSpPr>
          <p:spPr>
            <a:xfrm>
              <a:off x="7815263" y="1137438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⑫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41A8D805-0528-E3C8-1468-577FACEC1B61}"/>
                </a:ext>
              </a:extLst>
            </p:cNvPr>
            <p:cNvSpPr txBox="1"/>
            <p:nvPr/>
          </p:nvSpPr>
          <p:spPr>
            <a:xfrm>
              <a:off x="6513728" y="2329342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latin typeface="Calibri" panose="020F0502020204030204" pitchFamily="34" charset="0"/>
                  <a:ea typeface="Yu Gothic UI" panose="020B0500000000000000" pitchFamily="50" charset="-128"/>
                </a:rPr>
                <a:t>②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B8DF9BFA-986E-F89E-F1CF-5F8228FFAEF6}"/>
                </a:ext>
              </a:extLst>
            </p:cNvPr>
            <p:cNvSpPr txBox="1"/>
            <p:nvPr/>
          </p:nvSpPr>
          <p:spPr>
            <a:xfrm>
              <a:off x="6498017" y="2533165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③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D417C0F7-8043-4F2F-E0F5-ABEA86CECFEE}"/>
                </a:ext>
              </a:extLst>
            </p:cNvPr>
            <p:cNvSpPr txBox="1"/>
            <p:nvPr/>
          </p:nvSpPr>
          <p:spPr>
            <a:xfrm>
              <a:off x="6507327" y="3363723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Yu Gothic UI" panose="020B0500000000000000" pitchFamily="50" charset="-128"/>
                </a:rPr>
                <a:t>⑤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4339348B-C420-0514-AB39-08E6D8D1252B}"/>
                </a:ext>
              </a:extLst>
            </p:cNvPr>
            <p:cNvSpPr txBox="1"/>
            <p:nvPr/>
          </p:nvSpPr>
          <p:spPr>
            <a:xfrm>
              <a:off x="7568062" y="3172014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latin typeface="Calibri" panose="020F0502020204030204" pitchFamily="34" charset="0"/>
                  <a:ea typeface="Yu Gothic UI" panose="020B0500000000000000" pitchFamily="50" charset="-128"/>
                </a:rPr>
                <a:t>⑨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4FE8A1D1-05AA-AA7D-E99E-E045BBA4BFDE}"/>
                </a:ext>
              </a:extLst>
            </p:cNvPr>
            <p:cNvSpPr txBox="1"/>
            <p:nvPr/>
          </p:nvSpPr>
          <p:spPr>
            <a:xfrm>
              <a:off x="7571886" y="2329618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⑪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77744725-8134-3894-F8D8-256EAF47BF21}"/>
                </a:ext>
              </a:extLst>
            </p:cNvPr>
            <p:cNvSpPr txBox="1"/>
            <p:nvPr/>
          </p:nvSpPr>
          <p:spPr>
            <a:xfrm>
              <a:off x="7556175" y="2533441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⑩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36ECE0FF-D70E-96F7-5627-185B6039D30A}"/>
                </a:ext>
              </a:extLst>
            </p:cNvPr>
            <p:cNvSpPr txBox="1"/>
            <p:nvPr/>
          </p:nvSpPr>
          <p:spPr>
            <a:xfrm>
              <a:off x="7565485" y="3363999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latin typeface="Calibri" panose="020F0502020204030204" pitchFamily="34" charset="0"/>
                  <a:ea typeface="Yu Gothic UI" panose="020B0500000000000000" pitchFamily="50" charset="-128"/>
                </a:rPr>
                <a:t>⑧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E8D86F59-5472-2349-F5C1-142847E72E18}"/>
                </a:ext>
              </a:extLst>
            </p:cNvPr>
            <p:cNvSpPr txBox="1"/>
            <p:nvPr/>
          </p:nvSpPr>
          <p:spPr>
            <a:xfrm>
              <a:off x="6828864" y="3385586"/>
              <a:ext cx="84099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kW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B44EF738-C2C6-7915-642F-2A860C7A19DD}"/>
                </a:ext>
              </a:extLst>
            </p:cNvPr>
            <p:cNvSpPr txBox="1"/>
            <p:nvPr/>
          </p:nvSpPr>
          <p:spPr>
            <a:xfrm>
              <a:off x="7791915" y="3387425"/>
              <a:ext cx="84099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kW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F9E16824-E68F-1B06-16DE-22E89DAC8C9E}"/>
                </a:ext>
              </a:extLst>
            </p:cNvPr>
            <p:cNvSpPr txBox="1"/>
            <p:nvPr/>
          </p:nvSpPr>
          <p:spPr>
            <a:xfrm>
              <a:off x="7096006" y="2131503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FD139B99-8D5F-E1D5-7AF7-BAB78E767AFC}"/>
                </a:ext>
              </a:extLst>
            </p:cNvPr>
            <p:cNvSpPr txBox="1"/>
            <p:nvPr/>
          </p:nvSpPr>
          <p:spPr>
            <a:xfrm>
              <a:off x="7096843" y="2987553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112CE900-5409-F251-FB89-AB18134C84D7}"/>
                </a:ext>
              </a:extLst>
            </p:cNvPr>
            <p:cNvSpPr txBox="1"/>
            <p:nvPr/>
          </p:nvSpPr>
          <p:spPr>
            <a:xfrm>
              <a:off x="7086190" y="3828030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25583948-D81E-C3B4-2FB3-C1FE4DB2D7F4}"/>
                </a:ext>
              </a:extLst>
            </p:cNvPr>
            <p:cNvSpPr/>
            <p:nvPr/>
          </p:nvSpPr>
          <p:spPr>
            <a:xfrm>
              <a:off x="6470316" y="4440029"/>
              <a:ext cx="1828800" cy="4484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dirty="0">
                  <a:solidFill>
                    <a:schemeClr val="tx1"/>
                  </a:solidFill>
                </a:rPr>
                <a:t>蓄電池</a:t>
              </a:r>
              <a:endParaRPr kumimoji="1" lang="ja-JP" altLang="en-US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79" name="直線矢印コネクタ 78">
              <a:extLst>
                <a:ext uri="{FF2B5EF4-FFF2-40B4-BE49-F238E27FC236}">
                  <a16:creationId xmlns:a16="http://schemas.microsoft.com/office/drawing/2014/main" id="{C466027E-B1F4-FC48-B51A-F69D8EDCEF5D}"/>
                </a:ext>
              </a:extLst>
            </p:cNvPr>
            <p:cNvCxnSpPr/>
            <p:nvPr/>
          </p:nvCxnSpPr>
          <p:spPr>
            <a:xfrm>
              <a:off x="6861766" y="4045168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矢印コネクタ 79">
              <a:extLst>
                <a:ext uri="{FF2B5EF4-FFF2-40B4-BE49-F238E27FC236}">
                  <a16:creationId xmlns:a16="http://schemas.microsoft.com/office/drawing/2014/main" id="{5A7C4D0E-0DD1-E667-13FF-7AA4E13F1E61}"/>
                </a:ext>
              </a:extLst>
            </p:cNvPr>
            <p:cNvCxnSpPr/>
            <p:nvPr/>
          </p:nvCxnSpPr>
          <p:spPr>
            <a:xfrm>
              <a:off x="7867911" y="4038476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0A86C9AA-1B4F-0E21-A2EC-BD63070A66AF}"/>
                </a:ext>
              </a:extLst>
            </p:cNvPr>
            <p:cNvSpPr txBox="1"/>
            <p:nvPr/>
          </p:nvSpPr>
          <p:spPr>
            <a:xfrm>
              <a:off x="6496308" y="4209949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⑥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35C50519-53AC-EDD5-4EB1-C31FE3F9219F}"/>
                </a:ext>
              </a:extLst>
            </p:cNvPr>
            <p:cNvSpPr txBox="1"/>
            <p:nvPr/>
          </p:nvSpPr>
          <p:spPr>
            <a:xfrm>
              <a:off x="7554466" y="4210225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⑦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D3E24CA2-F6A2-9FE9-FCA2-B3ECC259BF7A}"/>
                </a:ext>
              </a:extLst>
            </p:cNvPr>
            <p:cNvSpPr txBox="1"/>
            <p:nvPr/>
          </p:nvSpPr>
          <p:spPr>
            <a:xfrm>
              <a:off x="7075171" y="4674256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cxnSp>
          <p:nvCxnSpPr>
            <p:cNvPr id="94" name="直線矢印コネクタ 93">
              <a:extLst>
                <a:ext uri="{FF2B5EF4-FFF2-40B4-BE49-F238E27FC236}">
                  <a16:creationId xmlns:a16="http://schemas.microsoft.com/office/drawing/2014/main" id="{02BD7EB2-BCFF-B407-92E9-10A9CA164011}"/>
                </a:ext>
              </a:extLst>
            </p:cNvPr>
            <p:cNvCxnSpPr>
              <a:cxnSpLocks/>
            </p:cNvCxnSpPr>
            <p:nvPr/>
          </p:nvCxnSpPr>
          <p:spPr>
            <a:xfrm>
              <a:off x="6878901" y="3381781"/>
              <a:ext cx="324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矢印コネクタ 94">
              <a:extLst>
                <a:ext uri="{FF2B5EF4-FFF2-40B4-BE49-F238E27FC236}">
                  <a16:creationId xmlns:a16="http://schemas.microsoft.com/office/drawing/2014/main" id="{AF759485-0303-6026-E2DA-C6318BA759A9}"/>
                </a:ext>
              </a:extLst>
            </p:cNvPr>
            <p:cNvCxnSpPr>
              <a:cxnSpLocks/>
            </p:cNvCxnSpPr>
            <p:nvPr/>
          </p:nvCxnSpPr>
          <p:spPr>
            <a:xfrm>
              <a:off x="7878930" y="3401859"/>
              <a:ext cx="324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295FB79D-DCB3-CAB6-2833-2472D84CFA9A}"/>
                </a:ext>
              </a:extLst>
            </p:cNvPr>
            <p:cNvSpPr txBox="1"/>
            <p:nvPr/>
          </p:nvSpPr>
          <p:spPr>
            <a:xfrm>
              <a:off x="6869712" y="2529460"/>
              <a:ext cx="84099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</a:t>
              </a:r>
              <a:r>
                <a:rPr lang="ja-JP" altLang="en-US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　</a:t>
              </a: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kW)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C44AA82A-180E-E473-5896-80C0E690B31F}"/>
                </a:ext>
              </a:extLst>
            </p:cNvPr>
            <p:cNvSpPr txBox="1"/>
            <p:nvPr/>
          </p:nvSpPr>
          <p:spPr>
            <a:xfrm>
              <a:off x="7832763" y="2531299"/>
              <a:ext cx="84099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</a:t>
              </a:r>
              <a:r>
                <a:rPr lang="ja-JP" altLang="en-US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　</a:t>
              </a: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kW)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4" name="テキスト ボックス 103">
              <a:extLst>
                <a:ext uri="{FF2B5EF4-FFF2-40B4-BE49-F238E27FC236}">
                  <a16:creationId xmlns:a16="http://schemas.microsoft.com/office/drawing/2014/main" id="{B330C85D-E610-EAE2-72E9-A944BB000B47}"/>
                </a:ext>
              </a:extLst>
            </p:cNvPr>
            <p:cNvSpPr txBox="1"/>
            <p:nvPr/>
          </p:nvSpPr>
          <p:spPr>
            <a:xfrm>
              <a:off x="7827364" y="2332400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5" name="テキスト ボックス 104">
              <a:extLst>
                <a:ext uri="{FF2B5EF4-FFF2-40B4-BE49-F238E27FC236}">
                  <a16:creationId xmlns:a16="http://schemas.microsoft.com/office/drawing/2014/main" id="{639208C0-13E1-80EB-7092-E8E30C2F80E5}"/>
                </a:ext>
              </a:extLst>
            </p:cNvPr>
            <p:cNvSpPr txBox="1"/>
            <p:nvPr/>
          </p:nvSpPr>
          <p:spPr>
            <a:xfrm>
              <a:off x="6820969" y="2325236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6444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7CAB43C3DCCB840BF60404BF31BFEA1" ma:contentTypeVersion="11" ma:contentTypeDescription="新しいドキュメントを作成します。" ma:contentTypeScope="" ma:versionID="b22967ecfa12d8c2e75768ee4c351e0c">
  <xsd:schema xmlns:xsd="http://www.w3.org/2001/XMLSchema" xmlns:xs="http://www.w3.org/2001/XMLSchema" xmlns:p="http://schemas.microsoft.com/office/2006/metadata/properties" xmlns:ns2="4e7b65b3-33c7-42bd-8d04-e488626bc48e" xmlns:ns3="9bcb791a-21ea-455b-ac35-3a9f6f1de2cb" targetNamespace="http://schemas.microsoft.com/office/2006/metadata/properties" ma:root="true" ma:fieldsID="104355079f92a008f064ce01054195ae" ns2:_="" ns3:_="">
    <xsd:import namespace="4e7b65b3-33c7-42bd-8d04-e488626bc48e"/>
    <xsd:import namespace="9bcb791a-21ea-455b-ac35-3a9f6f1de2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7b65b3-33c7-42bd-8d04-e488626bc4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9a73d1f2-74f2-46f7-95a9-63353ed090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cb791a-21ea-455b-ac35-3a9f6f1de2c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034fa48-7ae6-4e27-9a36-424a3c9ee178}" ma:internalName="TaxCatchAll" ma:showField="CatchAllData" ma:web="9bcb791a-21ea-455b-ac35-3a9f6f1de2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cb791a-21ea-455b-ac35-3a9f6f1de2cb" xsi:nil="true"/>
    <lcf76f155ced4ddcb4097134ff3c332f xmlns="4e7b65b3-33c7-42bd-8d04-e488626bc48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49D748-139F-4676-9A08-2110B0A1F932}"/>
</file>

<file path=customXml/itemProps2.xml><?xml version="1.0" encoding="utf-8"?>
<ds:datastoreItem xmlns:ds="http://schemas.openxmlformats.org/officeDocument/2006/customXml" ds:itemID="{2BB923CF-8054-4287-B22D-4718C0E57EC4}"/>
</file>

<file path=customXml/itemProps3.xml><?xml version="1.0" encoding="utf-8"?>
<ds:datastoreItem xmlns:ds="http://schemas.openxmlformats.org/officeDocument/2006/customXml" ds:itemID="{9931D418-CFE8-49F5-BA3D-51E84B776F1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PresentationFormat>ワイド画面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Yu Gothic UI</vt:lpstr>
      <vt:lpstr>游ゴシック</vt:lpstr>
      <vt:lpstr>游ゴシック Light</vt:lpstr>
      <vt:lpstr>Arial</vt:lpstr>
      <vt:lpstr>Calibri</vt:lpstr>
      <vt:lpstr>Office テーマ</vt:lpstr>
      <vt:lpstr>揚水等損失率の算出について 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2026-02-17T01:40:08Z</dcterms:created>
  <dcterms:modified xsi:type="dcterms:W3CDTF">2026-04-09T02:20:23Z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0x01010097CAB43C3DCCB840BF60404BF31BFEA1</vt:lpwstr>
  </property>
</Properties>
</file>